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5" r:id="rId4"/>
    <p:sldId id="266" r:id="rId5"/>
    <p:sldId id="263" r:id="rId6"/>
    <p:sldId id="267" r:id="rId7"/>
    <p:sldId id="268" r:id="rId8"/>
    <p:sldId id="271" r:id="rId9"/>
    <p:sldId id="272" r:id="rId10"/>
    <p:sldId id="276" r:id="rId11"/>
    <p:sldId id="273" r:id="rId12"/>
    <p:sldId id="274" r:id="rId13"/>
    <p:sldId id="275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9E6"/>
    <a:srgbClr val="007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ale01\Desktop\Kopie%20-%20odpoved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aktivity_uzavreni!$B$1</c:f>
              <c:strCache>
                <c:ptCount val="1"/>
                <c:pt idx="0">
                  <c:v>%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aktivity_uzavreni!$A$2:$A$10</c:f>
              <c:strCache>
                <c:ptCount val="9"/>
                <c:pt idx="0">
                  <c:v>Byl/a jsem v pravidelném kontaktu na dálku</c:v>
                </c:pt>
                <c:pt idx="1">
                  <c:v>Podporoval/a jsem učitele při přípravě výukových materiálů</c:v>
                </c:pt>
                <c:pt idx="2">
                  <c:v>Podporoval/a jsem žáky se speciálními vzdělávacími potřebami při plnění distančně zadaných úkolů.</c:v>
                </c:pt>
                <c:pt idx="3">
                  <c:v>Pomáhal/a jsem žákovi s řešením úkolů zadaných učitelem.</c:v>
                </c:pt>
                <c:pt idx="4">
                  <c:v>Účastnil/a jsem se dalšího vzdělávání.</c:v>
                </c:pt>
                <c:pt idx="5">
                  <c:v>Podporoval/a jsem žáky, kteří neměli přístup na internet</c:v>
                </c:pt>
                <c:pt idx="6">
                  <c:v>Podporoval/a jsem učitele při vyhodnocování úkolů </c:v>
                </c:pt>
                <c:pt idx="7">
                  <c:v>Nevykonával/a jsem žádnou činnost</c:v>
                </c:pt>
                <c:pt idx="8">
                  <c:v>Spolupracoval/a jsem s neziskovými organizacemi při koordinaci distančního vzdělání </c:v>
                </c:pt>
              </c:strCache>
            </c:strRef>
          </c:cat>
          <c:val>
            <c:numRef>
              <c:f>aktivity_uzavreni!$B$2:$B$10</c:f>
              <c:numCache>
                <c:formatCode>0.0</c:formatCode>
                <c:ptCount val="9"/>
                <c:pt idx="0">
                  <c:v>59.7</c:v>
                </c:pt>
                <c:pt idx="1">
                  <c:v>58.6</c:v>
                </c:pt>
                <c:pt idx="2">
                  <c:v>57.3</c:v>
                </c:pt>
                <c:pt idx="3">
                  <c:v>39</c:v>
                </c:pt>
                <c:pt idx="4">
                  <c:v>33.4</c:v>
                </c:pt>
                <c:pt idx="5">
                  <c:v>29.596977329974809</c:v>
                </c:pt>
                <c:pt idx="6">
                  <c:v>26.7</c:v>
                </c:pt>
                <c:pt idx="7">
                  <c:v>3.8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B-4E1B-96EA-DC36AE728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709760"/>
        <c:axId val="520710744"/>
      </c:barChart>
      <c:catAx>
        <c:axId val="5207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0710744"/>
        <c:crosses val="autoZero"/>
        <c:auto val="1"/>
        <c:lblAlgn val="ctr"/>
        <c:lblOffset val="100"/>
        <c:noMultiLvlLbl val="0"/>
      </c:catAx>
      <c:valAx>
        <c:axId val="52071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0709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autonomie_uzavreni!$B$1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autonomie_uzavreni!$A$2:$A$4</c:f>
              <c:strCache>
                <c:ptCount val="3"/>
                <c:pt idx="0">
                  <c:v>Pomáhal/a jsem během uzavření škol učiteli nebo vedení školy s rozhodováním o tom, jak zajistit distanční výuku</c:v>
                </c:pt>
                <c:pt idx="1">
                  <c:v>Inicioval/a jsem sám/a kontakty s kolegy (učiteli, vedením školy, ostatními asistenty)</c:v>
                </c:pt>
                <c:pt idx="2">
                  <c:v>Jednal/a jsem po vyhodnocení situace i samostatně bez pokynů učitele (např. svolání porady, kontakt s rodiči, častější kontakt s dítětem, příprava materiálů atd.)</c:v>
                </c:pt>
              </c:strCache>
            </c:strRef>
          </c:cat>
          <c:val>
            <c:numRef>
              <c:f>autonomie_uzavreni!$B$2:$B$4</c:f>
              <c:numCache>
                <c:formatCode>General</c:formatCode>
                <c:ptCount val="3"/>
                <c:pt idx="0">
                  <c:v>19.8</c:v>
                </c:pt>
                <c:pt idx="1">
                  <c:v>64.099999999999994</c:v>
                </c:pt>
                <c:pt idx="2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5-475B-BFC3-28286F7ED11B}"/>
            </c:ext>
          </c:extLst>
        </c:ser>
        <c:ser>
          <c:idx val="1"/>
          <c:order val="1"/>
          <c:tx>
            <c:strRef>
              <c:f>autonomie_uzavreni!$C$1</c:f>
              <c:strCache>
                <c:ptCount val="1"/>
                <c:pt idx="0">
                  <c:v>Částečně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autonomie_uzavreni!$A$2:$A$4</c:f>
              <c:strCache>
                <c:ptCount val="3"/>
                <c:pt idx="0">
                  <c:v>Pomáhal/a jsem během uzavření škol učiteli nebo vedení školy s rozhodováním o tom, jak zajistit distanční výuku</c:v>
                </c:pt>
                <c:pt idx="1">
                  <c:v>Inicioval/a jsem sám/a kontakty s kolegy (učiteli, vedením školy, ostatními asistenty)</c:v>
                </c:pt>
                <c:pt idx="2">
                  <c:v>Jednal/a jsem po vyhodnocení situace i samostatně bez pokynů učitele (např. svolání porady, kontakt s rodiči, častější kontakt s dítětem, příprava materiálů atd.)</c:v>
                </c:pt>
              </c:strCache>
            </c:strRef>
          </c:cat>
          <c:val>
            <c:numRef>
              <c:f>autonomie_uzavreni!$C$2:$C$4</c:f>
              <c:numCache>
                <c:formatCode>General</c:formatCode>
                <c:ptCount val="3"/>
                <c:pt idx="0">
                  <c:v>37.700000000000003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5-475B-BFC3-28286F7ED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988624"/>
        <c:axId val="530987968"/>
      </c:barChart>
      <c:catAx>
        <c:axId val="53098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987968"/>
        <c:crosses val="autoZero"/>
        <c:auto val="1"/>
        <c:lblAlgn val="ctr"/>
        <c:lblOffset val="100"/>
        <c:noMultiLvlLbl val="0"/>
      </c:catAx>
      <c:valAx>
        <c:axId val="53098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98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Byly informace (o průběhu návratu do škol) dostačující (1 nejméně, 5 nejvíce)</a:t>
            </a:r>
            <a:r>
              <a:rPr lang="cs-CZ"/>
              <a:t>?</a:t>
            </a: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infonavrat_cerven!$C$2:$C$3</c:f>
              <c:strCache>
                <c:ptCount val="2"/>
                <c:pt idx="0">
                  <c:v>Byly pro Vás obdržené informace (o průběhu návratu do škol) dostačující? (1 nejméně, 5 nejvíce)</c:v>
                </c:pt>
                <c:pt idx="1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infonavrat_cerven!$A$4:$A$9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neuvedeno</c:v>
                </c:pt>
              </c:strCache>
            </c:strRef>
          </c:cat>
          <c:val>
            <c:numRef>
              <c:f>infonavrat_cerven!$C$4:$C$9</c:f>
              <c:numCache>
                <c:formatCode>###0.0</c:formatCode>
                <c:ptCount val="6"/>
                <c:pt idx="0">
                  <c:v>4.2821158690176322</c:v>
                </c:pt>
                <c:pt idx="1">
                  <c:v>8.4382871536523929</c:v>
                </c:pt>
                <c:pt idx="2">
                  <c:v>26.700251889168765</c:v>
                </c:pt>
                <c:pt idx="3">
                  <c:v>22.795969773299749</c:v>
                </c:pt>
                <c:pt idx="4">
                  <c:v>34.508816120906801</c:v>
                </c:pt>
                <c:pt idx="5">
                  <c:v>3.2745591939546599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3-4B7F-B731-27FACB06B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607848"/>
        <c:axId val="4806101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infonavrat_cerven!$B$2:$B$3</c15:sqref>
                        </c15:formulaRef>
                      </c:ext>
                    </c:extLst>
                    <c:strCache>
                      <c:ptCount val="2"/>
                      <c:pt idx="0">
                        <c:v>Byly pro Vás obdržené informace (o průběhu návratu do škol) dostačující? (1 nejméně, 5 nejvíce)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infonavrat_cerven!$A$4:$A$9</c15:sqref>
                        </c15:formulaRef>
                      </c:ext>
                    </c:extLst>
                    <c:strCach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neuvedeno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infonavrat_cerven!$B$4:$B$9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043-4B7F-B731-27FACB06BFD3}"/>
                  </c:ext>
                </c:extLst>
              </c15:ser>
            </c15:filteredBarSeries>
          </c:ext>
        </c:extLst>
      </c:barChart>
      <c:catAx>
        <c:axId val="48060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0610144"/>
        <c:crosses val="autoZero"/>
        <c:auto val="1"/>
        <c:lblAlgn val="ctr"/>
        <c:lblOffset val="100"/>
        <c:noMultiLvlLbl val="0"/>
      </c:catAx>
      <c:valAx>
        <c:axId val="48061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060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Kdo poskytoval informace o návratu do škol?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info_navrat!$B$1</c:f>
              <c:strCache>
                <c:ptCount val="1"/>
                <c:pt idx="0">
                  <c:v>%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info_navrat!$A$2:$A$6</c:f>
              <c:strCache>
                <c:ptCount val="5"/>
                <c:pt idx="0">
                  <c:v>Vedení školy</c:v>
                </c:pt>
                <c:pt idx="1">
                  <c:v>Třídní učitel</c:v>
                </c:pt>
                <c:pt idx="2">
                  <c:v>Koordinátor asistentů pedagoga</c:v>
                </c:pt>
                <c:pt idx="3">
                  <c:v>Speciální pedagog</c:v>
                </c:pt>
                <c:pt idx="4">
                  <c:v>Výchovný poradce</c:v>
                </c:pt>
              </c:strCache>
            </c:strRef>
          </c:cat>
          <c:val>
            <c:numRef>
              <c:f>info_navrat!$B$2:$B$6</c:f>
              <c:numCache>
                <c:formatCode>General</c:formatCode>
                <c:ptCount val="5"/>
                <c:pt idx="0">
                  <c:v>88.5</c:v>
                </c:pt>
                <c:pt idx="1">
                  <c:v>21.3</c:v>
                </c:pt>
                <c:pt idx="2">
                  <c:v>7.6</c:v>
                </c:pt>
                <c:pt idx="3">
                  <c:v>4.9000000000000004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4-43A0-B78E-8A00DD584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917144"/>
        <c:axId val="522916816"/>
      </c:barChart>
      <c:catAx>
        <c:axId val="52291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2916816"/>
        <c:crosses val="autoZero"/>
        <c:auto val="1"/>
        <c:lblAlgn val="ctr"/>
        <c:lblOffset val="100"/>
        <c:noMultiLvlLbl val="0"/>
      </c:catAx>
      <c:valAx>
        <c:axId val="5229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291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Způsob</a:t>
            </a:r>
            <a:r>
              <a:rPr lang="cs-CZ" baseline="0"/>
              <a:t> informování 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2252868843155729E-2"/>
          <c:y val="0.14880277717877985"/>
          <c:w val="0.90917782359137667"/>
          <c:h val="0.67949029818059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info_navrat!$B$9</c:f>
              <c:strCache>
                <c:ptCount val="1"/>
                <c:pt idx="0">
                  <c:v>%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info_navrat!$A$10:$A$13</c:f>
              <c:strCache>
                <c:ptCount val="4"/>
                <c:pt idx="0">
                  <c:v>E-mailem</c:v>
                </c:pt>
                <c:pt idx="1">
                  <c:v>Fyzickou přítomností na poradě</c:v>
                </c:pt>
                <c:pt idx="2">
                  <c:v>Online poradou (Teams, Zoom...)</c:v>
                </c:pt>
                <c:pt idx="3">
                  <c:v>Telefonicky</c:v>
                </c:pt>
              </c:strCache>
            </c:strRef>
          </c:cat>
          <c:val>
            <c:numRef>
              <c:f>info_navrat!$B$10:$B$13</c:f>
              <c:numCache>
                <c:formatCode>General</c:formatCode>
                <c:ptCount val="4"/>
                <c:pt idx="0">
                  <c:v>63.1</c:v>
                </c:pt>
                <c:pt idx="1">
                  <c:v>41.6</c:v>
                </c:pt>
                <c:pt idx="2">
                  <c:v>27.5</c:v>
                </c:pt>
                <c:pt idx="3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7-4D48-BB14-0E38957D1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035528"/>
        <c:axId val="430037824"/>
      </c:barChart>
      <c:catAx>
        <c:axId val="43003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0037824"/>
        <c:crosses val="autoZero"/>
        <c:auto val="1"/>
        <c:lblAlgn val="ctr"/>
        <c:lblOffset val="100"/>
        <c:noMultiLvlLbl val="0"/>
      </c:catAx>
      <c:valAx>
        <c:axId val="43003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003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</a:t>
            </a:r>
            <a:r>
              <a:rPr lang="en-US"/>
              <a:t> průběhu května a června </a:t>
            </a:r>
            <a:r>
              <a:rPr lang="cs-CZ"/>
              <a:t>jsem měla </a:t>
            </a:r>
            <a:r>
              <a:rPr lang="en-US"/>
              <a:t> dostatek informací potřebných k vykonávání </a:t>
            </a:r>
            <a:r>
              <a:rPr lang="cs-CZ"/>
              <a:t>mojí</a:t>
            </a:r>
            <a:r>
              <a:rPr lang="en-US"/>
              <a:t> profese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info_kvetencerven!$C$2:$C$3</c:f>
              <c:strCache>
                <c:ptCount val="2"/>
                <c:pt idx="0">
                  <c:v>Měl/a jste v průběhu května a června podle Vás dostatek informací potřebných k vykonávání Vaší profese?</c:v>
                </c:pt>
                <c:pt idx="1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info_kvetencerven!$A$4:$A$6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Neuvedeno</c:v>
                </c:pt>
              </c:strCache>
            </c:strRef>
          </c:cat>
          <c:val>
            <c:numRef>
              <c:f>info_kvetencerven!$C$4:$C$6</c:f>
              <c:numCache>
                <c:formatCode>###0.0</c:formatCode>
                <c:ptCount val="3"/>
                <c:pt idx="0">
                  <c:v>79.848866498740563</c:v>
                </c:pt>
                <c:pt idx="1">
                  <c:v>10.327455919395465</c:v>
                </c:pt>
                <c:pt idx="2">
                  <c:v>9.8236775818639792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6-4CA0-8CCB-55DFA33F0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985016"/>
        <c:axId val="5309869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info_kvetencerven!$B$2:$B$3</c15:sqref>
                        </c15:formulaRef>
                      </c:ext>
                    </c:extLst>
                    <c:strCache>
                      <c:ptCount val="2"/>
                      <c:pt idx="0">
                        <c:v>Měl/a jste v průběhu května a června podle Vás dostatek informací potřebných k vykonávání Vaší profese?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info_kvetencerven!$A$4:$A$6</c15:sqref>
                        </c15:formulaRef>
                      </c:ext>
                    </c:extLst>
                    <c:strCache>
                      <c:ptCount val="3"/>
                      <c:pt idx="0">
                        <c:v>Ano</c:v>
                      </c:pt>
                      <c:pt idx="1">
                        <c:v>Ne</c:v>
                      </c:pt>
                      <c:pt idx="2">
                        <c:v>Neuvedeno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info_kvetencerven!$B$4:$B$6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9C6-4CA0-8CCB-55DFA33F08BF}"/>
                  </c:ext>
                </c:extLst>
              </c15:ser>
            </c15:filteredBarSeries>
          </c:ext>
        </c:extLst>
      </c:barChart>
      <c:catAx>
        <c:axId val="53098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986984"/>
        <c:crosses val="autoZero"/>
        <c:auto val="1"/>
        <c:lblAlgn val="ctr"/>
        <c:lblOffset val="100"/>
        <c:noMultiLvlLbl val="0"/>
      </c:catAx>
      <c:valAx>
        <c:axId val="53098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985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Činnosti</a:t>
            </a:r>
            <a:r>
              <a:rPr lang="cs-CZ" baseline="0"/>
              <a:t> AP květen/červen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3994864588920725E-2"/>
          <c:y val="0.11765201750926174"/>
          <c:w val="0.91674306592390165"/>
          <c:h val="0.4323023781183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aktivity_kvetencerven!$B$1</c:f>
              <c:strCache>
                <c:ptCount val="1"/>
                <c:pt idx="0">
                  <c:v>%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aktivity_kvetencerven!$A$2:$A$8</c:f>
              <c:strCache>
                <c:ptCount val="7"/>
                <c:pt idx="0">
                  <c:v>Pomáhal/a jsem s administrativou, která nesouvisela s podporou žáků.</c:v>
                </c:pt>
                <c:pt idx="1">
                  <c:v>Podporoval/a jsem učitele při přípravě výukových materiálů </c:v>
                </c:pt>
                <c:pt idx="2">
                  <c:v>Po domluvě s učitelem jsem vykonával/a pedagogickou činnost pro skupinu žáků.</c:v>
                </c:pt>
                <c:pt idx="3">
                  <c:v>Po domluvě s učitelem jsem se věnoval/a online žákům, kteří se nadále vzdělávali v domácím prostředí.     
</c:v>
                </c:pt>
                <c:pt idx="4">
                  <c:v>Zajišťoval/a jsem přenos výuky pro žáky, kteří se nadále vzdělávali v domácím prostředí.</c:v>
                </c:pt>
                <c:pt idx="5">
                  <c:v>Nevykonával/a jsem žádnou činnost</c:v>
                </c:pt>
                <c:pt idx="6">
                  <c:v>Spolupracoval/a jsem s neziskovými organizacemi při další koordinaci distančního vzdělávání</c:v>
                </c:pt>
              </c:strCache>
            </c:strRef>
          </c:cat>
          <c:val>
            <c:numRef>
              <c:f>aktivity_kvetencerven!$B$2:$B$8</c:f>
              <c:numCache>
                <c:formatCode>0.0</c:formatCode>
                <c:ptCount val="7"/>
                <c:pt idx="0">
                  <c:v>77.599999999999994</c:v>
                </c:pt>
                <c:pt idx="1">
                  <c:v>60.1</c:v>
                </c:pt>
                <c:pt idx="2">
                  <c:v>53.5</c:v>
                </c:pt>
                <c:pt idx="3">
                  <c:v>21</c:v>
                </c:pt>
                <c:pt idx="4">
                  <c:v>20.8</c:v>
                </c:pt>
                <c:pt idx="5">
                  <c:v>2.9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D-469D-860C-A5E718BB9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690392"/>
        <c:axId val="484687768"/>
      </c:barChart>
      <c:catAx>
        <c:axId val="48469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4687768"/>
        <c:crosses val="autoZero"/>
        <c:auto val="1"/>
        <c:lblAlgn val="ctr"/>
        <c:lblOffset val="100"/>
        <c:noMultiLvlLbl val="0"/>
      </c:catAx>
      <c:valAx>
        <c:axId val="48468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4690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spoluprace_kvetencerven!$B$1</c:f>
              <c:strCache>
                <c:ptCount val="1"/>
                <c:pt idx="0">
                  <c:v>%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spoluprace_kvetencerven!$A$2:$A$8</c:f>
              <c:strCache>
                <c:ptCount val="7"/>
                <c:pt idx="0">
                  <c:v>Každý den jsme se společně připravovali a domlouvali na další den.</c:v>
                </c:pt>
                <c:pt idx="1">
                  <c:v>Nás, asistenty, koordinovalo vedení školy, naše činnosti byly různé.</c:v>
                </c:pt>
                <c:pt idx="2">
                  <c:v>Společně jsme naplánovali vzdělávání na celý týden.</c:v>
                </c:pt>
                <c:pt idx="3">
                  <c:v>Domlouvali jsme se s učitelem, ale pouze na vzdělávání dítěte, ke kterému jsem byl/a přidělen/a.</c:v>
                </c:pt>
                <c:pt idx="4">
                  <c:v>S učitelem jsme se nedomlouvali.</c:v>
                </c:pt>
                <c:pt idx="5">
                  <c:v>Škola byla zavřená, pokračovalo se v distančním vzdělávání.</c:v>
                </c:pt>
                <c:pt idx="6">
                  <c:v>S učitelem jsme se nedomlouvali, nadále jsem se věnoval/a pouze dítěti, ke kterému jsem byl/a přidělen/a.</c:v>
                </c:pt>
              </c:strCache>
            </c:strRef>
          </c:cat>
          <c:val>
            <c:numRef>
              <c:f>spoluprace_kvetencerven!$B$2:$B$8</c:f>
              <c:numCache>
                <c:formatCode>General</c:formatCode>
                <c:ptCount val="7"/>
                <c:pt idx="0">
                  <c:v>41.9</c:v>
                </c:pt>
                <c:pt idx="1">
                  <c:v>20.8</c:v>
                </c:pt>
                <c:pt idx="2">
                  <c:v>17.600000000000001</c:v>
                </c:pt>
                <c:pt idx="3">
                  <c:v>12.6</c:v>
                </c:pt>
                <c:pt idx="4">
                  <c:v>3.7</c:v>
                </c:pt>
                <c:pt idx="5">
                  <c:v>3.1</c:v>
                </c:pt>
                <c:pt idx="6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F-41D4-B802-186288319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223432"/>
        <c:axId val="486221136"/>
      </c:barChart>
      <c:catAx>
        <c:axId val="48622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6221136"/>
        <c:crosses val="autoZero"/>
        <c:auto val="1"/>
        <c:lblAlgn val="ctr"/>
        <c:lblOffset val="100"/>
        <c:noMultiLvlLbl val="0"/>
      </c:catAx>
      <c:valAx>
        <c:axId val="48622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622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pripravny_tyden!$B$1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pripravny_tyden!$A$2:$A$7</c:f>
              <c:strCache>
                <c:ptCount val="6"/>
                <c:pt idx="0">
                  <c:v>Na průběh vzájemné spolupráce s učiteli</c:v>
                </c:pt>
                <c:pt idx="1">
                  <c:v>Na přípravu pomůcek pro vyučování</c:v>
                </c:pt>
                <c:pt idx="2">
                  <c:v>Na potřeby dítěte, ke kterému jsem přidělen/a</c:v>
                </c:pt>
                <c:pt idx="3">
                  <c:v>Na zajištění vzdělávání v rámci současné situace - (hygienické podmínky...., Manuál k provozu škol MŠMT)</c:v>
                </c:pt>
                <c:pt idx="4">
                  <c:v>Na administrativní záležitosti</c:v>
                </c:pt>
                <c:pt idx="5">
                  <c:v>Na práci s třídním kolektivem</c:v>
                </c:pt>
              </c:strCache>
            </c:strRef>
          </c:cat>
          <c:val>
            <c:numRef>
              <c:f>pripravny_tyden!$B$2:$B$7</c:f>
              <c:numCache>
                <c:formatCode>General</c:formatCode>
                <c:ptCount val="6"/>
                <c:pt idx="0">
                  <c:v>72.599999999999994</c:v>
                </c:pt>
                <c:pt idx="1">
                  <c:v>67.099999999999994</c:v>
                </c:pt>
                <c:pt idx="2">
                  <c:v>57.9</c:v>
                </c:pt>
                <c:pt idx="3">
                  <c:v>52.6</c:v>
                </c:pt>
                <c:pt idx="4">
                  <c:v>34.9</c:v>
                </c:pt>
                <c:pt idx="5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8-4231-BA26-B053C3D88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807464"/>
        <c:axId val="485807792"/>
      </c:barChart>
      <c:catAx>
        <c:axId val="4858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5807792"/>
        <c:crosses val="autoZero"/>
        <c:auto val="1"/>
        <c:lblAlgn val="ctr"/>
        <c:lblOffset val="100"/>
        <c:noMultiLvlLbl val="0"/>
      </c:catAx>
      <c:valAx>
        <c:axId val="4858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5807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0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7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6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0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2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5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4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8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F553-060A-4D46-AB33-EE29FF24185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5375-493D-4DB3-95B3-2D5AC71BF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1057"/>
            <a:ext cx="10515600" cy="2958491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>
                <a:solidFill>
                  <a:srgbClr val="3CB9E6"/>
                </a:solidFill>
                <a:latin typeface="+mn-lt"/>
              </a:rPr>
              <a:t>Výzkumné šetření - role </a:t>
            </a:r>
            <a:r>
              <a:rPr lang="cs-CZ" sz="6600" b="1" dirty="0">
                <a:solidFill>
                  <a:srgbClr val="3CB9E6"/>
                </a:solidFill>
                <a:latin typeface="+mn-lt"/>
              </a:rPr>
              <a:t>asistentů pedagoga při uzavření škol a návratu žáků do škol</a:t>
            </a:r>
            <a:br>
              <a:rPr lang="cs-CZ" sz="6600" b="1" dirty="0">
                <a:solidFill>
                  <a:srgbClr val="3CB9E6"/>
                </a:solidFill>
                <a:latin typeface="+mn-lt"/>
              </a:rPr>
            </a:br>
            <a:endParaRPr lang="en-GB" sz="6600" b="1" dirty="0">
              <a:solidFill>
                <a:srgbClr val="3CB9E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3034"/>
            <a:ext cx="10515600" cy="54651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7DC8"/>
                </a:solidFill>
              </a:rPr>
              <a:t>Mgr. Alexandra Petrů</a:t>
            </a:r>
            <a:endParaRPr lang="en-GB" dirty="0">
              <a:solidFill>
                <a:srgbClr val="007D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CB9E6"/>
                </a:solidFill>
                <a:latin typeface="+mn-lt"/>
              </a:rPr>
              <a:t>Role </a:t>
            </a:r>
            <a:r>
              <a:rPr lang="cs-CZ" b="1" dirty="0">
                <a:solidFill>
                  <a:srgbClr val="3CB9E6"/>
                </a:solidFill>
                <a:latin typeface="+mn-lt"/>
              </a:rPr>
              <a:t>a činnosti asistentů pedagoga</a:t>
            </a:r>
            <a:endParaRPr lang="en-GB" b="1" dirty="0">
              <a:solidFill>
                <a:srgbClr val="3CB9E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Absence podpory</a:t>
            </a:r>
          </a:p>
          <a:p>
            <a:r>
              <a:rPr lang="cs-CZ" dirty="0"/>
              <a:t>Absence zadání</a:t>
            </a:r>
          </a:p>
          <a:p>
            <a:r>
              <a:rPr lang="cs-CZ" dirty="0"/>
              <a:t>Jiné činnosti a pozice nesouvisející s náplní práce asistenta pedagoga</a:t>
            </a:r>
          </a:p>
          <a:p>
            <a:r>
              <a:rPr lang="cs-CZ" dirty="0"/>
              <a:t>Přetěžování asistentů pedagoga</a:t>
            </a:r>
          </a:p>
        </p:txBody>
      </p:sp>
    </p:spTree>
    <p:extLst>
      <p:ext uri="{BB962C8B-B14F-4D97-AF65-F5344CB8AC3E}">
        <p14:creationId xmlns:p14="http://schemas.microsoft.com/office/powerpoint/2010/main" val="312016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CB9E6"/>
                </a:solidFill>
              </a:rPr>
              <a:t>Činnosti AP květen/červen</a:t>
            </a:r>
            <a:endParaRPr lang="cs-CZ" b="1" dirty="0">
              <a:solidFill>
                <a:srgbClr val="3CB9E6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825625"/>
          <a:ext cx="10686143" cy="474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96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CB9E6"/>
                </a:solidFill>
              </a:rPr>
              <a:t>Spolupráce s učitelem květen/červen</a:t>
            </a:r>
            <a:endParaRPr lang="cs-CZ" b="1" dirty="0">
              <a:solidFill>
                <a:srgbClr val="3CB9E6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407886"/>
          <a:ext cx="10874829" cy="476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49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CB9E6"/>
                </a:solidFill>
              </a:rPr>
              <a:t>Zaměření činností v přípravném týdnu</a:t>
            </a:r>
            <a:endParaRPr lang="cs-CZ" b="1" dirty="0">
              <a:solidFill>
                <a:srgbClr val="3CB9E6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040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8222"/>
            <a:ext cx="10545417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3CB9E6"/>
                </a:solidFill>
                <a:latin typeface="+mn-lt"/>
              </a:rPr>
              <a:t>Děkujeme za pozornost</a:t>
            </a:r>
            <a:endParaRPr lang="en-GB" sz="4800" b="1" dirty="0">
              <a:solidFill>
                <a:srgbClr val="3CB9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09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CB9E6"/>
                </a:solidFill>
                <a:latin typeface="+mn-lt"/>
              </a:rPr>
              <a:t>Oblasti </a:t>
            </a:r>
            <a:r>
              <a:rPr lang="cs-CZ" b="1" dirty="0">
                <a:solidFill>
                  <a:srgbClr val="3CB9E6"/>
                </a:solidFill>
                <a:latin typeface="+mn-lt"/>
              </a:rPr>
              <a:t>zájmu výzkumného </a:t>
            </a:r>
            <a:r>
              <a:rPr lang="cs-CZ" b="1" dirty="0" smtClean="0">
                <a:solidFill>
                  <a:srgbClr val="3CB9E6"/>
                </a:solidFill>
                <a:latin typeface="+mn-lt"/>
              </a:rPr>
              <a:t>šetření:</a:t>
            </a:r>
            <a:endParaRPr lang="en-GB" b="1" dirty="0">
              <a:solidFill>
                <a:srgbClr val="3CB9E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3CB9E6"/>
              </a:buClr>
              <a:buSzPct val="70000"/>
              <a:buNone/>
            </a:pPr>
            <a:r>
              <a:rPr lang="cs-CZ" dirty="0" smtClean="0"/>
              <a:t>Role </a:t>
            </a:r>
            <a:r>
              <a:rPr lang="cs-CZ" dirty="0"/>
              <a:t>a činnosti asistentů pedagoga během:</a:t>
            </a:r>
          </a:p>
          <a:p>
            <a:pPr marL="514350" indent="-514350">
              <a:buAutoNum type="arabicParenR"/>
            </a:pPr>
            <a:r>
              <a:rPr lang="cs-CZ" dirty="0"/>
              <a:t>Uzavření škol</a:t>
            </a:r>
          </a:p>
          <a:p>
            <a:pPr marL="514350" indent="-514350">
              <a:buAutoNum type="arabicParenR"/>
            </a:pPr>
            <a:r>
              <a:rPr lang="cs-CZ" dirty="0"/>
              <a:t>Přípravě návratu a návratu žáků do škol (květen/červen)</a:t>
            </a:r>
          </a:p>
          <a:p>
            <a:pPr marL="514350" indent="-514350">
              <a:buAutoNum type="arabicParenR"/>
            </a:pPr>
            <a:r>
              <a:rPr lang="cs-CZ" dirty="0"/>
              <a:t>Návratu žáků do škol (září)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Základní soubor asistentů pedagoga: cca 24 tis. </a:t>
            </a:r>
          </a:p>
          <a:p>
            <a:pPr marL="0" indent="0">
              <a:buNone/>
            </a:pPr>
            <a:r>
              <a:rPr lang="cs-CZ" dirty="0"/>
              <a:t>Vzorek: 800 asistentů pedagoga</a:t>
            </a:r>
          </a:p>
        </p:txBody>
      </p:sp>
    </p:spTree>
    <p:extLst>
      <p:ext uri="{BB962C8B-B14F-4D97-AF65-F5344CB8AC3E}">
        <p14:creationId xmlns:p14="http://schemas.microsoft.com/office/powerpoint/2010/main" val="426648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3CB9E6"/>
                </a:solidFill>
              </a:rPr>
              <a:t>Činnosti AP při uzavření škol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348845"/>
              </p:ext>
            </p:extLst>
          </p:nvPr>
        </p:nvGraphicFramePr>
        <p:xfrm>
          <a:off x="838199" y="1825625"/>
          <a:ext cx="10723179" cy="447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4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CB9E6"/>
                </a:solidFill>
              </a:rPr>
              <a:t>Samostatnost asistentů pedagoga </a:t>
            </a:r>
            <a:endParaRPr lang="cs-CZ" b="1" dirty="0">
              <a:solidFill>
                <a:srgbClr val="3CB9E6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16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CB9E6"/>
                </a:solidFill>
                <a:latin typeface="+mn-lt"/>
              </a:rPr>
              <a:t>Zkušenosti</a:t>
            </a:r>
            <a:endParaRPr lang="en-GB" b="1" dirty="0">
              <a:solidFill>
                <a:srgbClr val="3CB9E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Nové znalosti a dovednosti</a:t>
            </a:r>
          </a:p>
          <a:p>
            <a:r>
              <a:rPr lang="cs-CZ" dirty="0"/>
              <a:t>Nové přístupy v práci s dětmi</a:t>
            </a:r>
          </a:p>
          <a:p>
            <a:r>
              <a:rPr lang="cs-CZ" dirty="0"/>
              <a:t>Reflexe a sebereflexe</a:t>
            </a:r>
          </a:p>
          <a:p>
            <a:r>
              <a:rPr lang="cs-CZ" dirty="0"/>
              <a:t>Výhody online prostředí</a:t>
            </a:r>
          </a:p>
          <a:p>
            <a:r>
              <a:rPr lang="cs-CZ" dirty="0"/>
              <a:t>Znalost rodinného prostředí žáků</a:t>
            </a:r>
          </a:p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cs-CZ" i="1" dirty="0"/>
              <a:t>Velice kladně hodnotím bližší kontakt s rodinami děti a žáků. Blíže jsme poznali prostředí ve kterém vyrůstají, sourozence, členy rodiny. Vznikl "přátelštější" vztah s rodiči.“</a:t>
            </a:r>
          </a:p>
          <a:p>
            <a:pPr marL="0" indent="0">
              <a:buNone/>
            </a:pPr>
            <a:r>
              <a:rPr lang="cs-CZ" i="1" dirty="0"/>
              <a:t>Nemusí pršet, stačí když kape. V době karantény jsem si uvědomila, že často jsme my a učitelé byli jedinými spoji se skutečným nevirtuálním světem, který pořád nějak funguje. Dětem chyběla sekundární funkce školy více než ta primární. Proto pro mě nakonec bylo důležitější jim tohle poskytnout a nesoustředit se jenom na plnění úkolů. Nakonec, i když jsme udělali daný den jen třetinu, ale žák měl chuť pracovat a těšil se na další den, tak jsem to vyhodnotila jako úspěšný den.</a:t>
            </a:r>
          </a:p>
        </p:txBody>
      </p:sp>
    </p:spTree>
    <p:extLst>
      <p:ext uri="{BB962C8B-B14F-4D97-AF65-F5344CB8AC3E}">
        <p14:creationId xmlns:p14="http://schemas.microsoft.com/office/powerpoint/2010/main" val="419657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CB9E6"/>
                </a:solidFill>
                <a:latin typeface="+mn-lt"/>
              </a:rPr>
              <a:t>Samostatné rozhodování:</a:t>
            </a:r>
            <a:endParaRPr lang="en-GB" b="1" dirty="0">
              <a:solidFill>
                <a:srgbClr val="3CB9E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oblasti komunikace (s žáky, rodiči, vedením školy, kolegy, dalšími odborníky).</a:t>
            </a:r>
          </a:p>
          <a:p>
            <a:pPr marL="0" indent="0" algn="just">
              <a:buNone/>
            </a:pPr>
            <a:r>
              <a:rPr lang="cs-CZ" i="1" dirty="0"/>
              <a:t>„Kontaktovala jsem telefonicky rodiče dětí, které se distanční výuky zúčastňovaly málo nebo vůbec, kontaktovala jsem svoje kolegyně a sdělovali jsme si své zkušenosti .Byla jsem velmi často v telefonickém kontaktu s třídním učitelem jelikož byl nový a děti a jejich poměry ještě pořádně neznal.“</a:t>
            </a:r>
          </a:p>
          <a:p>
            <a:pPr algn="just"/>
            <a:r>
              <a:rPr lang="cs-CZ" dirty="0"/>
              <a:t>V přípravě výuky</a:t>
            </a:r>
          </a:p>
          <a:p>
            <a:pPr algn="just"/>
            <a:r>
              <a:rPr lang="cs-CZ" dirty="0"/>
              <a:t>Jiné (pomoc dětem a rodinám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303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944" y="81347"/>
            <a:ext cx="10515600" cy="110632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CB9E6"/>
                </a:solidFill>
              </a:rPr>
              <a:t>Informovanost </a:t>
            </a:r>
            <a:r>
              <a:rPr lang="cs-CZ" b="1" dirty="0">
                <a:solidFill>
                  <a:srgbClr val="3CB9E6"/>
                </a:solidFill>
              </a:rPr>
              <a:t>o průběhu návratu do škol</a:t>
            </a:r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533953"/>
              </p:ext>
            </p:extLst>
          </p:nvPr>
        </p:nvGraphicFramePr>
        <p:xfrm>
          <a:off x="420415" y="1324304"/>
          <a:ext cx="11267088" cy="485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99090" y="1187670"/>
            <a:ext cx="10754710" cy="498929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30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CB9E6"/>
                </a:solidFill>
              </a:rPr>
              <a:t>Informace o návratu do škol</a:t>
            </a:r>
            <a:endParaRPr lang="cs-CZ" b="1" dirty="0">
              <a:solidFill>
                <a:srgbClr val="3CB9E6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20239"/>
          <a:ext cx="4530634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6023428" y="2902858"/>
          <a:ext cx="5036457" cy="327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513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CB9E6"/>
                </a:solidFill>
              </a:rPr>
              <a:t>Informovanost k výkonu profese</a:t>
            </a:r>
            <a:endParaRPr lang="cs-CZ" b="1" dirty="0">
              <a:solidFill>
                <a:srgbClr val="3CB9E6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17485"/>
          <a:ext cx="8450943" cy="415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22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rianty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3CB9E6"/>
      </a:accent1>
      <a:accent2>
        <a:srgbClr val="FFA500"/>
      </a:accent2>
      <a:accent3>
        <a:srgbClr val="165788"/>
      </a:accent3>
      <a:accent4>
        <a:srgbClr val="007DC8"/>
      </a:accent4>
      <a:accent5>
        <a:srgbClr val="AEABAB"/>
      </a:accent5>
      <a:accent6>
        <a:srgbClr val="7B7B7B"/>
      </a:accent6>
      <a:hlink>
        <a:srgbClr val="3CB9E6"/>
      </a:hlink>
      <a:folHlink>
        <a:srgbClr val="3CB9E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395</Words>
  <Application>Microsoft Office PowerPoint</Application>
  <PresentationFormat>Širokoúhlá obrazovka</PresentationFormat>
  <Paragraphs>43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Výzkumné šetření - role asistentů pedagoga při uzavření škol a návratu žáků do škol </vt:lpstr>
      <vt:lpstr>Oblasti zájmu výzkumného šetření:</vt:lpstr>
      <vt:lpstr>Činnosti AP při uzavření škol</vt:lpstr>
      <vt:lpstr>Samostatnost asistentů pedagoga </vt:lpstr>
      <vt:lpstr>Zkušenosti</vt:lpstr>
      <vt:lpstr>Samostatné rozhodování:</vt:lpstr>
      <vt:lpstr>Informovanost o průběhu návratu do škol</vt:lpstr>
      <vt:lpstr>Informace o návratu do škol</vt:lpstr>
      <vt:lpstr>Informovanost k výkonu profese</vt:lpstr>
      <vt:lpstr>Role a činnosti asistentů pedagoga</vt:lpstr>
      <vt:lpstr>Činnosti AP květen/červen</vt:lpstr>
      <vt:lpstr>Spolupráce s učitelem květen/červen</vt:lpstr>
      <vt:lpstr>Zaměření činností v přípravném týdnu</vt:lpstr>
      <vt:lpstr>Děkujeme za pozornost</vt:lpstr>
    </vt:vector>
  </TitlesOfParts>
  <Company>PIN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Damová</dc:creator>
  <cp:lastModifiedBy>Kundra Lucie</cp:lastModifiedBy>
  <cp:revision>14</cp:revision>
  <dcterms:created xsi:type="dcterms:W3CDTF">2018-11-09T12:55:46Z</dcterms:created>
  <dcterms:modified xsi:type="dcterms:W3CDTF">2020-10-19T21:20:10Z</dcterms:modified>
</cp:coreProperties>
</file>